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58" r:id="rId6"/>
    <p:sldId id="265" r:id="rId7"/>
    <p:sldId id="264" r:id="rId8"/>
    <p:sldId id="259" r:id="rId9"/>
    <p:sldId id="266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E0B71-70FD-425F-9D10-F739D0B53342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6B6CD-BD06-4449-AC56-D4D9F14540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05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EC598-058F-4B02-AAF2-D3753063131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70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56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35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1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2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5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33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64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58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2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7C99-4D63-45E5-8938-07CA8E6EBB19}" type="datetimeFigureOut">
              <a:rPr lang="fr-FR" smtClean="0"/>
              <a:t>02/04/2020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E6CF-CD69-4FEB-B0BD-6E0D34E55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68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p2YGRwPC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antemagazine.fr/actualites/zika-plusieurs-souches-mais-un-seul-vaccin-1875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15" y="-5753"/>
            <a:ext cx="886810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8614" y="125400"/>
            <a:ext cx="8184165" cy="1287268"/>
          </a:xfrm>
        </p:spPr>
        <p:txBody>
          <a:bodyPr>
            <a:normAutofit/>
          </a:bodyPr>
          <a:lstStyle/>
          <a:p>
            <a:r>
              <a:rPr lang="fr-FR" sz="8000" b="1" dirty="0" smtClean="0"/>
              <a:t>Elyott GUCHE</a:t>
            </a:r>
            <a:endParaRPr lang="fr-FR" sz="8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7120" y="1412668"/>
            <a:ext cx="6156959" cy="1655762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Causes et conséquences du réchauffement climatique 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893" y="769034"/>
            <a:ext cx="2686929" cy="25413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893" y="3554070"/>
            <a:ext cx="2492675" cy="23138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459061" y="47017"/>
            <a:ext cx="1444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02/04/2020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6064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312476"/>
            <a:ext cx="11329938" cy="34952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6978" y="4121624"/>
            <a:ext cx="10702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climat se détraque</a:t>
            </a:r>
            <a:r>
              <a:rPr lang="fr-FR" dirty="0" smtClean="0"/>
              <a:t> à l’échelle de notre planète. Le phénomène est dû </a:t>
            </a:r>
            <a:r>
              <a:rPr lang="fr-FR" b="1" dirty="0" smtClean="0"/>
              <a:t>aux gaz à effet de serre rejetés en excès dans l’atmosphère par les activités humaines. </a:t>
            </a:r>
            <a:endParaRPr lang="fr-FR" dirty="0" smtClean="0"/>
          </a:p>
          <a:p>
            <a:r>
              <a:rPr lang="fr-FR" dirty="0" smtClean="0"/>
              <a:t>Ce bouleversement n’est pas une fatalité. Nous pouvons sérieusement le limiter, </a:t>
            </a:r>
            <a:r>
              <a:rPr lang="fr-FR" b="1" dirty="0" smtClean="0"/>
              <a:t>en réduisant, dès maintenant, nos émissions de gaz à effet de serre</a:t>
            </a:r>
            <a:r>
              <a:rPr lang="fr-FR" dirty="0" smtClean="0">
                <a:effectLst/>
              </a:rPr>
              <a:t> : éviter tout gaspillage, diminuer notre consommation d’énergie, préférer les déplacements en transport en commun, privilégier des appareils économes en énergie, réduire le chauffage de nos maisons,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0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81656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hlinkClick r:id="rId2"/>
              </a:rPr>
              <a:t>https://www.youtube.com/watch?v=vp2YGRwPC08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31" y="1181686"/>
            <a:ext cx="2504675" cy="20176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937" y="773405"/>
            <a:ext cx="3792656" cy="245524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44071" y="4478797"/>
            <a:ext cx="959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la révolution industrielle, avec l’apparition des industries et de l’élevage intensif, la température de la planète a augmenté de environ 1°C.</a:t>
            </a:r>
          </a:p>
          <a:p>
            <a:endParaRPr lang="fr-FR" dirty="0"/>
          </a:p>
          <a:p>
            <a:r>
              <a:rPr lang="fr-FR" dirty="0" smtClean="0"/>
              <a:t>Ceci est lié aux gaz à effet de serre: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593" y="1025214"/>
            <a:ext cx="4552492" cy="21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L’effet de serre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755" y="1"/>
            <a:ext cx="4203246" cy="21242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502" y="1825624"/>
            <a:ext cx="5030717" cy="47295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752" y="1191285"/>
            <a:ext cx="37203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effet de serre naturel, c’est vital.</a:t>
            </a:r>
            <a:endParaRPr lang="fr-FR" dirty="0"/>
          </a:p>
          <a:p>
            <a:r>
              <a:rPr lang="fr-FR" dirty="0"/>
              <a:t>Nous vivons sur Terre comme dans une serre. Notre atmosphère joue le rôle d’une vitre. Les gaz dits « à effet de serre », ou GES (le dioxyde de carbone : CO</a:t>
            </a:r>
            <a:r>
              <a:rPr lang="fr-FR" baseline="-25000" dirty="0"/>
              <a:t>2</a:t>
            </a:r>
            <a:r>
              <a:rPr lang="fr-FR" dirty="0"/>
              <a:t>, le méthane : CH</a:t>
            </a:r>
            <a:r>
              <a:rPr lang="fr-FR" baseline="-25000" dirty="0"/>
              <a:t>4</a:t>
            </a:r>
            <a:r>
              <a:rPr lang="fr-FR" dirty="0"/>
              <a:t> </a:t>
            </a:r>
            <a:r>
              <a:rPr lang="fr-FR" dirty="0" smtClean="0"/>
              <a:t>) </a:t>
            </a:r>
            <a:r>
              <a:rPr lang="fr-FR" dirty="0"/>
              <a:t>captent et retiennent la chaleur. Grâce à eux, la température de notre Terre est douillette, en moyenne 15 °C. Sans eux, il ferait un froid invivable : - 18 °C !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5" y="4473758"/>
            <a:ext cx="3439325" cy="21547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287" y="4779732"/>
            <a:ext cx="3409645" cy="17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"/>
            <a:ext cx="10490741" cy="28058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065" y="4148077"/>
            <a:ext cx="3341269" cy="25791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5" y="4282790"/>
            <a:ext cx="1962572" cy="133778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220" y="5202438"/>
            <a:ext cx="2467200" cy="16352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499" y="4001195"/>
            <a:ext cx="2031871" cy="15337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2491" y="3824784"/>
            <a:ext cx="1375047" cy="137504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0791" y="3082461"/>
            <a:ext cx="2368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Moins </a:t>
            </a:r>
            <a:r>
              <a:rPr lang="fr-FR" sz="1400" dirty="0" smtClean="0"/>
              <a:t>bien</a:t>
            </a:r>
            <a:r>
              <a:rPr lang="fr-FR" sz="1600" dirty="0" smtClean="0"/>
              <a:t> répartie</a:t>
            </a:r>
          </a:p>
          <a:p>
            <a:r>
              <a:rPr lang="fr-FR" sz="1600" dirty="0" smtClean="0"/>
              <a:t>L’eau s’acidifie </a:t>
            </a:r>
          </a:p>
          <a:p>
            <a:r>
              <a:rPr lang="fr-FR" sz="1600" dirty="0" smtClean="0"/>
              <a:t>Il y a mois d’eau douce</a:t>
            </a:r>
          </a:p>
          <a:p>
            <a:r>
              <a:rPr lang="fr-FR" sz="1600" dirty="0" smtClean="0"/>
              <a:t>Fonte des glaciers et des banquises 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247802" y="3094191"/>
            <a:ext cx="2479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Disparition de nombreuses espèces: mammifères, </a:t>
            </a:r>
            <a:r>
              <a:rPr lang="fr-FR" sz="1600" dirty="0" smtClean="0"/>
              <a:t>insectes</a:t>
            </a:r>
            <a:r>
              <a:rPr lang="fr-FR" sz="1600" dirty="0" smtClean="0"/>
              <a:t> </a:t>
            </a:r>
            <a:r>
              <a:rPr lang="fr-FR" sz="1600" dirty="0" smtClean="0"/>
              <a:t>et poissons </a:t>
            </a:r>
            <a:endParaRPr lang="fr-FR" sz="1600" dirty="0"/>
          </a:p>
        </p:txBody>
      </p:sp>
      <p:sp>
        <p:nvSpPr>
          <p:cNvPr id="13" name="Flèche vers le bas 12"/>
          <p:cNvSpPr/>
          <p:nvPr/>
        </p:nvSpPr>
        <p:spPr>
          <a:xfrm>
            <a:off x="1296942" y="2396614"/>
            <a:ext cx="464024" cy="62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bas 13"/>
          <p:cNvSpPr/>
          <p:nvPr/>
        </p:nvSpPr>
        <p:spPr>
          <a:xfrm>
            <a:off x="3783109" y="2396614"/>
            <a:ext cx="464024" cy="62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6246616" y="2396613"/>
            <a:ext cx="464024" cy="62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41696" y="1105247"/>
            <a:ext cx="14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Et les océans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30677" y="3077918"/>
            <a:ext cx="236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Certaines zones deviennent désertiques</a:t>
            </a:r>
            <a:endParaRPr lang="fr-FR" sz="1600" dirty="0"/>
          </a:p>
        </p:txBody>
      </p:sp>
      <p:sp>
        <p:nvSpPr>
          <p:cNvPr id="18" name="Flèche vers le bas 17"/>
          <p:cNvSpPr/>
          <p:nvPr/>
        </p:nvSpPr>
        <p:spPr>
          <a:xfrm>
            <a:off x="8882437" y="2444901"/>
            <a:ext cx="464024" cy="621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011478" y="3114392"/>
            <a:ext cx="2479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Tempêtes, inondations, montée des eaux…</a:t>
            </a:r>
          </a:p>
          <a:p>
            <a:r>
              <a:rPr lang="fr-FR" sz="1600" dirty="0" smtClean="0"/>
              <a:t>Famine, arrivée de nouveaux virus </a:t>
            </a:r>
            <a:endParaRPr lang="fr-FR" sz="16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7755" y="3677690"/>
            <a:ext cx="554867" cy="52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6519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Risque épidémiologique lié au réchauffement climatique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4 maladies liées au réchauffement climatique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sz="1600" dirty="0" smtClean="0"/>
              <a:t>Alors que nous pensions être à l’abri de certains agents pathogènes, </a:t>
            </a:r>
            <a:r>
              <a:rPr lang="fr-FR" sz="1600" b="1" dirty="0" smtClean="0"/>
              <a:t>la fonte des calottes </a:t>
            </a:r>
            <a:r>
              <a:rPr lang="fr-FR" sz="1600" b="1" dirty="0" smtClean="0"/>
              <a:t>glaciaires et du permafrost </a:t>
            </a:r>
            <a:r>
              <a:rPr lang="fr-FR" sz="1600" dirty="0" smtClean="0"/>
              <a:t>libère des vieilles maladies et modifie la propagation des virus, bactéries et parasites actuels.</a:t>
            </a:r>
          </a:p>
          <a:p>
            <a:pPr marL="0" indent="0" algn="just">
              <a:buNone/>
            </a:pPr>
            <a:r>
              <a:rPr lang="fr-FR" sz="1600" b="1" dirty="0" smtClean="0">
                <a:solidFill>
                  <a:srgbClr val="0070C0"/>
                </a:solidFill>
              </a:rPr>
              <a:t>Ex: l’anthrax</a:t>
            </a:r>
            <a:r>
              <a:rPr lang="fr-FR" sz="1600" dirty="0" smtClean="0">
                <a:solidFill>
                  <a:srgbClr val="0070C0"/>
                </a:solidFill>
              </a:rPr>
              <a:t>. </a:t>
            </a:r>
            <a:r>
              <a:rPr lang="fr-FR" sz="1600" dirty="0" smtClean="0"/>
              <a:t>En 2016, La hausse des températures a réveillé une bactérie mortelle, présente dans la carcasse d’un renne congelé depuis 75 ans dans le Grand Nord russe. La maladie du charbon, appelé anthrax, a provoqué la mort d’un enfant de 12 ans, contaminé 21 personnes et tué 2000 rennes en ce été 2016, alors qu’aucune trace de la maladie n’avait été observée depuis 1941.</a:t>
            </a:r>
          </a:p>
          <a:p>
            <a:pPr marL="0" indent="0" algn="just">
              <a:buNone/>
            </a:pPr>
            <a:endParaRPr lang="fr-FR" sz="1600" dirty="0"/>
          </a:p>
          <a:p>
            <a:pPr marL="0" indent="0" algn="just">
              <a:buNone/>
            </a:pPr>
            <a:r>
              <a:rPr lang="fr-FR" sz="1600" b="1" dirty="0" smtClean="0">
                <a:solidFill>
                  <a:srgbClr val="0070C0"/>
                </a:solidFill>
              </a:rPr>
              <a:t>Ex:</a:t>
            </a:r>
            <a:r>
              <a:rPr lang="fr-FR" sz="1600" dirty="0" smtClean="0"/>
              <a:t> Quasiment inoffensif chez l’adulte, le </a:t>
            </a:r>
            <a:r>
              <a:rPr lang="fr-FR" sz="1600" dirty="0" smtClean="0">
                <a:hlinkClick r:id="rId2"/>
              </a:rPr>
              <a:t>virus </a:t>
            </a:r>
            <a:r>
              <a:rPr lang="fr-FR" sz="1600" dirty="0" err="1" smtClean="0">
                <a:hlinkClick r:id="rId2"/>
              </a:rPr>
              <a:t>Zika</a:t>
            </a:r>
            <a:r>
              <a:rPr lang="fr-FR" sz="1600" dirty="0" smtClean="0"/>
              <a:t> peut avoir des conséquences dramatiques sur le fœtus lorsqu’il touche une femme enceinte. Le principal vecteur de la maladie est le moustique </a:t>
            </a:r>
            <a:r>
              <a:rPr lang="fr-FR" sz="1600" dirty="0" err="1" smtClean="0"/>
              <a:t>Aedes</a:t>
            </a:r>
            <a:r>
              <a:rPr lang="fr-FR" sz="1600" dirty="0" smtClean="0"/>
              <a:t> </a:t>
            </a:r>
            <a:r>
              <a:rPr lang="fr-FR" sz="1600" dirty="0" err="1" smtClean="0"/>
              <a:t>aegypti</a:t>
            </a:r>
            <a:r>
              <a:rPr lang="fr-FR" sz="1600" dirty="0" smtClean="0"/>
              <a:t>, qui transporte également la dengue et le </a:t>
            </a:r>
            <a:r>
              <a:rPr lang="fr-FR" sz="1600" dirty="0" err="1" smtClean="0"/>
              <a:t>chikungunya</a:t>
            </a:r>
            <a:r>
              <a:rPr lang="fr-FR" sz="1600" dirty="0" smtClean="0"/>
              <a:t>. Cet insecte se trouve principalement dans les zones tropicales en Amérique centrale et du Sud, en Asie du Sud et dans certaines régions d’Afrique. Mais à cause du réchauffement climatique, il pourrait trouver d’autres pays tout aussi accueillants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718" y="1113232"/>
            <a:ext cx="2376587" cy="17402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33" y="365125"/>
            <a:ext cx="1286160" cy="1225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704" y="1113232"/>
            <a:ext cx="1622192" cy="9550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648479" y="6411827"/>
            <a:ext cx="6933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Et d’autres maladies à venir…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9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90005" y="493352"/>
            <a:ext cx="114000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La montée des eaux en France, si on ne fait rien:</a:t>
            </a:r>
          </a:p>
          <a:p>
            <a:endParaRPr lang="fr-FR" sz="4000" b="1" dirty="0" smtClean="0"/>
          </a:p>
          <a:p>
            <a:r>
              <a:rPr lang="fr-FR" dirty="0" smtClean="0"/>
              <a:t>                           Carte </a:t>
            </a:r>
            <a:r>
              <a:rPr lang="fr-FR" dirty="0"/>
              <a:t>de la France, à l’heure d’aujourd’hui           et après la fonte des calottes </a:t>
            </a:r>
            <a:r>
              <a:rPr lang="fr-FR" dirty="0" smtClean="0"/>
              <a:t>glaciaires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65" y="2118940"/>
            <a:ext cx="8559360" cy="43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" y="-1"/>
            <a:ext cx="11901774" cy="32345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69" y="3874356"/>
            <a:ext cx="5570774" cy="27401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5" y="4649124"/>
            <a:ext cx="3596541" cy="21113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6845" y="3768352"/>
            <a:ext cx="346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jeunes générations s’engagent pour le climat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36337" y="3295489"/>
            <a:ext cx="512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Pays ont signé l’accord de Paris et défini des objectifs pour le climat.</a:t>
            </a:r>
          </a:p>
          <a:p>
            <a:r>
              <a:rPr lang="fr-FR" dirty="0" smtClean="0"/>
              <a:t>Pour l’instant ces accords ne sont pas respectés!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290" y="4375323"/>
            <a:ext cx="2658047" cy="17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08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82633" y="0"/>
            <a:ext cx="7394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Que peut-on </a:t>
            </a:r>
            <a:r>
              <a:rPr lang="fr-FR" sz="4000" b="1" dirty="0" smtClean="0"/>
              <a:t>faire à notre niveau?</a:t>
            </a:r>
            <a:endParaRPr lang="fr-FR" sz="40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182543" y="2842268"/>
            <a:ext cx="5813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Voici </a:t>
            </a:r>
            <a:r>
              <a:rPr lang="fr-FR" sz="1600" dirty="0" smtClean="0"/>
              <a:t>les </a:t>
            </a:r>
            <a:r>
              <a:rPr lang="fr-FR" sz="1600" dirty="0"/>
              <a:t>petits gestes que </a:t>
            </a:r>
            <a:r>
              <a:rPr lang="fr-FR" sz="1600" dirty="0" smtClean="0"/>
              <a:t>nous pouvons faire nous </a:t>
            </a:r>
            <a:r>
              <a:rPr lang="fr-FR" sz="1600" dirty="0"/>
              <a:t>aussi</a:t>
            </a:r>
            <a:r>
              <a:rPr lang="fr-FR" sz="1600" dirty="0" smtClean="0"/>
              <a:t>:</a:t>
            </a:r>
          </a:p>
          <a:p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Ne pas laisser de lumière ni d'appareil électrique allumés lorsque je n'en ai pas besoin.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Baisser le chauffage.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Ne pas gaspiller d'eau en laissant couler l'eau du robinet. Tu peux aussi favoriser la douche au bain car elle consomme moins d'eau.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N'utiliser l'eau chaude qu'en cas de réel besoin.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Ne pas gaspiller le papier. Ecris bien sur toute le feuille de papier avant d'en utiliser un autre.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Acheter des produits qui respectent </a:t>
            </a:r>
            <a:r>
              <a:rPr lang="fr-FR" sz="1600" dirty="0" smtClean="0"/>
              <a:t>l'environnement (Bio, </a:t>
            </a:r>
            <a:r>
              <a:rPr lang="fr-FR" sz="1600" dirty="0" err="1" smtClean="0"/>
              <a:t>eco</a:t>
            </a:r>
            <a:r>
              <a:rPr lang="fr-FR" sz="1600" dirty="0" smtClean="0"/>
              <a:t>)</a:t>
            </a:r>
            <a:endParaRPr lang="fr-F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/>
              <a:t>Trier les déchets.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Pour </a:t>
            </a:r>
            <a:r>
              <a:rPr lang="fr-FR" sz="1600" dirty="0"/>
              <a:t>un petit trajet, se déplacer à pied ou à vélo plutôt qu'en voiture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093" y="0"/>
            <a:ext cx="4141868" cy="241370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96" y="1351128"/>
            <a:ext cx="4432776" cy="55068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07814" y="798674"/>
            <a:ext cx="5176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/>
              <a:t>Changer notre mode de consommation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5382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529</Words>
  <Application>Microsoft Office PowerPoint</Application>
  <PresentationFormat>Grand écran</PresentationFormat>
  <Paragraphs>48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Elyott GUCHE</vt:lpstr>
      <vt:lpstr>Présentation PowerPoint</vt:lpstr>
      <vt:lpstr>https://www.youtube.com/watch?v=vp2YGRwPC08 </vt:lpstr>
      <vt:lpstr>L’effet de serre </vt:lpstr>
      <vt:lpstr>Présentation PowerPoint</vt:lpstr>
      <vt:lpstr>Risque épidémiologique lié au réchauffement climatique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Elyott GUCHE</dc:title>
  <dc:creator>Antoine</dc:creator>
  <cp:lastModifiedBy>Antoine</cp:lastModifiedBy>
  <cp:revision>24</cp:revision>
  <dcterms:created xsi:type="dcterms:W3CDTF">2020-04-02T12:46:09Z</dcterms:created>
  <dcterms:modified xsi:type="dcterms:W3CDTF">2020-04-02T14:40:06Z</dcterms:modified>
</cp:coreProperties>
</file>